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40"/>
  </p:notesMasterIdLst>
  <p:sldIdLst>
    <p:sldId id="289" r:id="rId2"/>
    <p:sldId id="276" r:id="rId3"/>
    <p:sldId id="277" r:id="rId4"/>
    <p:sldId id="278" r:id="rId5"/>
    <p:sldId id="279" r:id="rId6"/>
    <p:sldId id="282" r:id="rId7"/>
    <p:sldId id="283" r:id="rId8"/>
    <p:sldId id="284" r:id="rId9"/>
    <p:sldId id="281" r:id="rId10"/>
    <p:sldId id="280" r:id="rId11"/>
    <p:sldId id="285" r:id="rId12"/>
    <p:sldId id="286" r:id="rId13"/>
    <p:sldId id="287" r:id="rId14"/>
    <p:sldId id="256" r:id="rId15"/>
    <p:sldId id="288" r:id="rId16"/>
    <p:sldId id="259" r:id="rId17"/>
    <p:sldId id="260" r:id="rId18"/>
    <p:sldId id="261" r:id="rId19"/>
    <p:sldId id="262" r:id="rId20"/>
    <p:sldId id="298" r:id="rId21"/>
    <p:sldId id="295" r:id="rId22"/>
    <p:sldId id="296" r:id="rId23"/>
    <p:sldId id="264" r:id="rId24"/>
    <p:sldId id="265" r:id="rId25"/>
    <p:sldId id="266" r:id="rId26"/>
    <p:sldId id="267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90" r:id="rId35"/>
    <p:sldId id="291" r:id="rId36"/>
    <p:sldId id="292" r:id="rId37"/>
    <p:sldId id="293" r:id="rId38"/>
    <p:sldId id="294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2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D05C9-BB52-4F0B-87A6-A8CE681E04BF}" type="datetimeFigureOut">
              <a:rPr lang="en-IN" smtClean="0"/>
              <a:t>18-06-2017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45BB3-DAEC-44E0-A541-B1F88B5380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694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249AE4-C422-45E4-8815-8F96408B4E4C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402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F0B7A-0BCD-4488-85C8-275B113ED140}" type="datetimeFigureOut">
              <a:rPr lang="en-IN" smtClean="0"/>
              <a:t>18-06-2017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800D1-90B9-41C8-A893-D561A363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41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F0B7A-0BCD-4488-85C8-275B113ED140}" type="datetimeFigureOut">
              <a:rPr lang="en-IN" smtClean="0"/>
              <a:t>18-06-2017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800D1-90B9-41C8-A893-D561A363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14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F0B7A-0BCD-4488-85C8-275B113ED140}" type="datetimeFigureOut">
              <a:rPr lang="en-IN" smtClean="0"/>
              <a:t>18-06-2017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800D1-90B9-41C8-A893-D561A363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07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F0B7A-0BCD-4488-85C8-275B113ED140}" type="datetimeFigureOut">
              <a:rPr lang="en-IN" smtClean="0"/>
              <a:t>18-06-2017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800D1-90B9-41C8-A893-D561A363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158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F0B7A-0BCD-4488-85C8-275B113ED140}" type="datetimeFigureOut">
              <a:rPr lang="en-IN" smtClean="0"/>
              <a:t>18-06-2017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800D1-90B9-41C8-A893-D561A363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14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F0B7A-0BCD-4488-85C8-275B113ED140}" type="datetimeFigureOut">
              <a:rPr lang="en-IN" smtClean="0"/>
              <a:t>18-06-2017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800D1-90B9-41C8-A893-D561A363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113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F0B7A-0BCD-4488-85C8-275B113ED140}" type="datetimeFigureOut">
              <a:rPr lang="en-IN" smtClean="0"/>
              <a:t>18-06-2017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800D1-90B9-41C8-A893-D561A363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584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F0B7A-0BCD-4488-85C8-275B113ED140}" type="datetimeFigureOut">
              <a:rPr lang="en-IN" smtClean="0"/>
              <a:t>18-06-2017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800D1-90B9-41C8-A893-D561A363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22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F0B7A-0BCD-4488-85C8-275B113ED140}" type="datetimeFigureOut">
              <a:rPr lang="en-IN" smtClean="0"/>
              <a:t>18-06-2017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800D1-90B9-41C8-A893-D561A363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978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F0B7A-0BCD-4488-85C8-275B113ED140}" type="datetimeFigureOut">
              <a:rPr lang="en-IN" smtClean="0"/>
              <a:t>18-06-2017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800D1-90B9-41C8-A893-D561A363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3455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F0B7A-0BCD-4488-85C8-275B113ED140}" type="datetimeFigureOut">
              <a:rPr lang="en-IN" smtClean="0"/>
              <a:t>18-06-2017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800D1-90B9-41C8-A893-D561A363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467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F0B7A-0BCD-4488-85C8-275B113ED140}" type="datetimeFigureOut">
              <a:rPr lang="en-IN" smtClean="0"/>
              <a:t>18-06-2017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800D1-90B9-41C8-A893-D561A363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98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ppt design bl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4.googleusercontent.com/fdXrQ3B3cF2o4q9x-cjxZvLGYYtCTJ66JlqOv794QP0UPZJwbJubq-pZALzO4VbiVtGJlyXIAkcrAkMFMKcJeN4AQ8qJxItdPOpuWWJS-838JMeeZGmiSgtEvONe8H7E1mWLALPAf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832682"/>
            <a:ext cx="5112568" cy="319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7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IN" sz="4000" dirty="0" err="1">
                <a:solidFill>
                  <a:srgbClr val="2A39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vSphere</a:t>
            </a:r>
            <a:r>
              <a:rPr lang="en-IN" sz="4000" dirty="0">
                <a:solidFill>
                  <a:srgbClr val="2A39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4000" dirty="0" err="1">
                <a:solidFill>
                  <a:srgbClr val="2A39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vMotion</a:t>
            </a:r>
            <a:endParaRPr lang="en-IN" sz="4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fontAlgn="base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VMware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VMotion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enables the live migration of running virtual machines from one physical server to another with zero downtime and  continuous service availability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fontAlgn="base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machines will be migrated while the first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vm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running on the source machine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fontAlgn="base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is unaware that their live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vm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being migrated to another resource.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0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IN" dirty="0">
                <a:solidFill>
                  <a:srgbClr val="2A39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 of </a:t>
            </a:r>
            <a:r>
              <a:rPr lang="en-IN" dirty="0" err="1">
                <a:solidFill>
                  <a:srgbClr val="2A39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vmotion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Can move </a:t>
            </a:r>
            <a:r>
              <a:rPr lang="en-IN" sz="2400" dirty="0" err="1">
                <a:latin typeface="Arial" panose="020B0604020202020204" pitchFamily="34" charset="0"/>
                <a:cs typeface="Arial" panose="020B0604020202020204" pitchFamily="34" charset="0"/>
              </a:rPr>
              <a:t>vm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from one host to another quickly with a click of button. No need to copy the whole </a:t>
            </a:r>
            <a:r>
              <a:rPr lang="en-IN" sz="2400" dirty="0" err="1">
                <a:latin typeface="Arial" panose="020B0604020202020204" pitchFamily="34" charset="0"/>
                <a:cs typeface="Arial" panose="020B0604020202020204" pitchFamily="34" charset="0"/>
              </a:rPr>
              <a:t>vm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into a portable storage device(</a:t>
            </a:r>
            <a:r>
              <a:rPr lang="en-IN" sz="2400" dirty="0" err="1">
                <a:latin typeface="Arial" panose="020B0604020202020204" pitchFamily="34" charset="0"/>
                <a:cs typeface="Arial" panose="020B0604020202020204" pitchFamily="34" charset="0"/>
              </a:rPr>
              <a:t>cds,pendrives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,</a:t>
            </a:r>
            <a:r>
              <a:rPr lang="en-IN" sz="2400" dirty="0" err="1">
                <a:latin typeface="Arial" panose="020B0604020202020204" pitchFamily="34" charset="0"/>
                <a:cs typeface="Arial" panose="020B0604020202020204" pitchFamily="34" charset="0"/>
              </a:rPr>
              <a:t>hardisks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) and paste it into another host.</a:t>
            </a:r>
          </a:p>
          <a:p>
            <a:pPr marL="0" indent="0">
              <a:buNone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The services provided by the </a:t>
            </a:r>
            <a:r>
              <a:rPr lang="en-IN" sz="2400" dirty="0" err="1">
                <a:latin typeface="Arial" panose="020B0604020202020204" pitchFamily="34" charset="0"/>
                <a:cs typeface="Arial" panose="020B0604020202020204" pitchFamily="34" charset="0"/>
              </a:rPr>
              <a:t>vm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need not be interrupted if its host is under maintenance.</a:t>
            </a:r>
          </a:p>
          <a:p>
            <a:pPr marL="0" indent="0">
              <a:buNone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21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0"/>
            <a:ext cx="7772400" cy="147002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IN" dirty="0">
                <a:solidFill>
                  <a:srgbClr val="2A3990"/>
                </a:solidFill>
                <a:latin typeface="Roboto"/>
              </a:rPr>
              <a:t>How does </a:t>
            </a:r>
            <a:r>
              <a:rPr lang="en-IN" sz="4000" dirty="0" err="1">
                <a:solidFill>
                  <a:srgbClr val="2A39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vMotion</a:t>
            </a:r>
            <a:r>
              <a:rPr lang="en-IN" dirty="0">
                <a:solidFill>
                  <a:srgbClr val="2A3990"/>
                </a:solidFill>
                <a:latin typeface="Roboto"/>
              </a:rPr>
              <a:t> work?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 marL="457200" indent="-457200" algn="l" fontAlgn="base">
              <a:buAutoNum type="arabicPeriod"/>
            </a:pPr>
            <a:r>
              <a:rPr lang="en-I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step is to ensure that the source VM can be operated on the chosen destination server</a:t>
            </a:r>
            <a:r>
              <a:rPr lang="en-I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algn="l" fontAlgn="base">
              <a:buFont typeface="Arial" panose="020B0604020202020204" pitchFamily="34" charset="0"/>
              <a:buAutoNum type="arabicPeriod"/>
            </a:pP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a second VM process is started on the target system and the resources are reserved.</a:t>
            </a:r>
          </a:p>
          <a:p>
            <a:pPr marL="457200" indent="-457200" algn="l" fontAlgn="base">
              <a:buFont typeface="Arial" panose="020B0604020202020204" pitchFamily="34" charset="0"/>
              <a:buAutoNum type="arabicPeriod"/>
            </a:pP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 system memory checkpoint is created. This means all changes to the source VM are written to an extra memory area.</a:t>
            </a:r>
          </a:p>
          <a:p>
            <a:pPr marL="457200" indent="-457200" algn="l" fontAlgn="base">
              <a:buFont typeface="Arial" panose="020B0604020202020204" pitchFamily="34" charset="0"/>
              <a:buAutoNum type="arabicPeriod"/>
            </a:pP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contents of the system memory recorded at the checkpoint are transferred to the target VM.</a:t>
            </a:r>
          </a:p>
          <a:p>
            <a:pPr marL="457200" indent="-457200" algn="l" fontAlgn="base">
              <a:buFont typeface="Arial" panose="020B0604020202020204" pitchFamily="34" charset="0"/>
              <a:buAutoNum type="arabicPeriod"/>
            </a:pP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checkpoint/checkpoint-restore process is repeated until only the smallest </a:t>
            </a:r>
            <a:r>
              <a:rPr lang="en-IN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changesets</a:t>
            </a: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remain in the target VM’s memory.</a:t>
            </a:r>
          </a:p>
          <a:p>
            <a:pPr marL="457200" indent="-457200" algn="l" fontAlgn="base">
              <a:buFont typeface="Arial" panose="020B0604020202020204" pitchFamily="34" charset="0"/>
              <a:buAutoNum type="arabicPeriod"/>
            </a:pP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CPU of the source VM is stopped.</a:t>
            </a:r>
          </a:p>
          <a:p>
            <a:pPr marL="457200" indent="-457200" algn="l" fontAlgn="base">
              <a:buFont typeface="Arial" panose="020B0604020202020204" pitchFamily="34" charset="0"/>
              <a:buAutoNum type="arabicPeriod"/>
            </a:pP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last modifications to the main memory are transferred to the target VM in milliseconds.</a:t>
            </a:r>
          </a:p>
          <a:p>
            <a:pPr marL="457200" indent="-457200" algn="l" fontAlgn="base">
              <a:buFont typeface="Arial" panose="020B0604020202020204" pitchFamily="34" charset="0"/>
              <a:buAutoNum type="arabicPeriod"/>
            </a:pP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IN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vMotion</a:t>
            </a: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process is ended and a reverse ARP packet is sent to the physical switch (important: Notify Switches must be activated in the properties of the virtual switch). Hard disk access is taken over by the target ESX.</a:t>
            </a:r>
          </a:p>
          <a:p>
            <a:pPr marL="457200" indent="-457200" algn="l" fontAlgn="base">
              <a:buFont typeface="Arial" panose="020B0604020202020204" pitchFamily="34" charset="0"/>
              <a:buAutoNum type="arabicPeriod"/>
            </a:pP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IN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vMotion</a:t>
            </a: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process is ended and a reverse ARP packet is sent to the physical switch (important: Notify Switches must be activated in the properties of the virtual switch). Hard disk access is taken over by the target ESX</a:t>
            </a:r>
            <a:r>
              <a:rPr lang="en-I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2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4.googleusercontent.com/gbhCsG0iwNHQdLUeQNBRy9BWhO45FtwWjbiNVxf2TgnpN5TQfTyqx2UiQGCtd6zHvfc9RfUtAUpj77bCePTLCWAb0vNNBJnOTI7Wt2NSVZMZG9e4NlHJY5Lr0OkcbBmu74MiTd7VaQ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92695"/>
            <a:ext cx="7772400" cy="59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57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-459432"/>
            <a:ext cx="7772400" cy="1962605"/>
          </a:xfrm>
        </p:spPr>
        <p:txBody>
          <a:bodyPr>
            <a:normAutofit/>
          </a:bodyPr>
          <a:lstStyle/>
          <a:p>
            <a:r>
              <a:rPr lang="en-IN" sz="4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vSphere</a:t>
            </a:r>
            <a:r>
              <a:rPr lang="en-IN" sz="4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High Availability (HA)</a:t>
            </a:r>
            <a:endParaRPr lang="en-IN" sz="4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124744"/>
            <a:ext cx="9144000" cy="5472608"/>
          </a:xfrm>
        </p:spPr>
        <p:txBody>
          <a:bodyPr>
            <a:noAutofit/>
          </a:bodyPr>
          <a:lstStyle/>
          <a:p>
            <a:pPr algn="l"/>
            <a:r>
              <a:rPr lang="en-IN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it?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Providing higher levels of availability for VM’s.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Confidence for businesses.</a:t>
            </a:r>
          </a:p>
          <a:p>
            <a:pPr algn="l"/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Allows for:</a:t>
            </a:r>
          </a:p>
          <a:p>
            <a:pPr marL="1371600" lvl="2" indent="-457200" algn="l">
              <a:buFont typeface="Wingdings" panose="05000000000000000000" pitchFamily="2" charset="2"/>
              <a:buChar char="Ø"/>
            </a:pPr>
            <a:r>
              <a:rPr lang="en-I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Protection  of  Tier1 Application</a:t>
            </a:r>
          </a:p>
          <a:p>
            <a:pPr marL="2171700" lvl="4" indent="-342900" algn="l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Restart of VM upon application failure</a:t>
            </a:r>
            <a:endParaRPr lang="en-IN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 algn="l">
              <a:buFont typeface="Wingdings" panose="05000000000000000000" pitchFamily="2" charset="2"/>
              <a:buChar char="Ø"/>
            </a:pPr>
            <a:r>
              <a:rPr lang="en-I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 high availability</a:t>
            </a:r>
          </a:p>
          <a:p>
            <a:pPr marL="2171700" lvl="4" indent="-342900" algn="l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machine health monitoring     </a:t>
            </a:r>
          </a:p>
          <a:p>
            <a:pPr marL="1371600" lvl="2" indent="-457200" algn="l">
              <a:buFont typeface="Wingdings" panose="05000000000000000000" pitchFamily="2" charset="2"/>
              <a:buChar char="Ø"/>
            </a:pPr>
            <a:r>
              <a:rPr lang="en-I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 high availability</a:t>
            </a:r>
          </a:p>
          <a:p>
            <a:pPr marL="2171700" lvl="4" indent="-342900" algn="l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 monitoring</a:t>
            </a:r>
          </a:p>
          <a:p>
            <a:pPr marL="2171700" lvl="4" indent="-342900" algn="l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 downtime</a:t>
            </a: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 recovery upon host failure</a:t>
            </a:r>
          </a:p>
          <a:p>
            <a:endParaRPr lang="en-IN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893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lh4.googleusercontent.com/JRlKjJHOZF7ZCxuUEGv7ILQKH1ooWVwstpSX0g6ns6pwyZywPhQLJ8N6Q0ErY_B_l6DBhKoNxi-61qVWsWIVRfhbXRA9NjN1hH4OVxhFyMtGrmQ_mS_0HMjBaZDbSmf2UUI93B8xT0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32656"/>
            <a:ext cx="7200800" cy="460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99592" y="5373216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Hosts in the cluster are monitored and in the event of a failure, the virtual machines on a failed host are restarted on alternate hosts.</a:t>
            </a:r>
          </a:p>
        </p:txBody>
      </p:sp>
    </p:spTree>
    <p:extLst>
      <p:ext uri="{BB962C8B-B14F-4D97-AF65-F5344CB8AC3E}">
        <p14:creationId xmlns:p14="http://schemas.microsoft.com/office/powerpoint/2010/main" val="18321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vSphere</a:t>
            </a:r>
            <a:r>
              <a:rPr lang="en-IN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 Primary Components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980728"/>
            <a:ext cx="5508104" cy="56886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Every host runs an agent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Referred to as ‘FDM’ or fault domain manager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One of the agents within the cluster is chosen to assume the role of the master</a:t>
            </a:r>
          </a:p>
          <a:p>
            <a:pPr lvl="2"/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There is only one Master per cluster during normal operations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All other agents assume the role of Slaves.</a:t>
            </a:r>
          </a:p>
          <a:p>
            <a:pPr marL="0" indent="0">
              <a:buNone/>
            </a:pPr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9225" y="1915319"/>
            <a:ext cx="2876550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57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43408"/>
            <a:ext cx="8229600" cy="1143000"/>
          </a:xfrm>
        </p:spPr>
        <p:txBody>
          <a:bodyPr>
            <a:normAutofit/>
          </a:bodyPr>
          <a:lstStyle/>
          <a:p>
            <a:r>
              <a:rPr lang="en-IN" sz="4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Master Role</a:t>
            </a:r>
            <a:endParaRPr lang="en-IN" sz="4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980728"/>
            <a:ext cx="5580112" cy="56886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 FDM master monitors: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ESX hosts and Virtual Machine availability.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All slave hosts. Upon a Slave host failure, protected VMs on that host will be restarted.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The power state of all the protected VMs upon failure of a protected VM, the master will restart it.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 FDM master also manages the list of hosts that are members of the cluster.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2809" y="2067166"/>
            <a:ext cx="2529382" cy="3592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12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43408"/>
            <a:ext cx="8229600" cy="1143000"/>
          </a:xfrm>
        </p:spPr>
        <p:txBody>
          <a:bodyPr>
            <a:normAutofit/>
          </a:bodyPr>
          <a:lstStyle/>
          <a:p>
            <a:r>
              <a:rPr lang="en-IN" sz="4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Slave Role</a:t>
            </a:r>
            <a:endParaRPr lang="en-IN" sz="4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980728"/>
            <a:ext cx="5508104" cy="5616624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A slave monitors the state of its locally running VMs and forwards any significant state changes the Master.</a:t>
            </a:r>
          </a:p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It implements </a:t>
            </a:r>
            <a:r>
              <a:rPr lang="en-I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vSphere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HA features by VM Health Monitoring.</a:t>
            </a:r>
          </a:p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It Monitor the health of the Master.</a:t>
            </a:r>
          </a:p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Maintains the list of powered on VMs.</a:t>
            </a: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0419" y="2017150"/>
            <a:ext cx="2774161" cy="369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904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243408"/>
            <a:ext cx="8229600" cy="1143000"/>
          </a:xfrm>
        </p:spPr>
        <p:txBody>
          <a:bodyPr>
            <a:normAutofit/>
          </a:bodyPr>
          <a:lstStyle/>
          <a:p>
            <a:r>
              <a:rPr lang="en-IN" sz="4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Master Election Process</a:t>
            </a:r>
            <a:endParaRPr lang="en-IN" sz="4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64704"/>
            <a:ext cx="6156176" cy="597666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The Master is determined through a election process.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A election occurs when: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vSphere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HA is enabled.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A master host fails.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If in case slave does not receive any network heart beat.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The following  algorithm is used for selecting the master: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The host with access to the greatest  number of </a:t>
            </a:r>
            <a:r>
              <a:rPr lang="en-I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datastores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wins.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In a tie, the host with highest </a:t>
            </a:r>
            <a:r>
              <a:rPr lang="en-IN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moid</a:t>
            </a:r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is chosen.</a:t>
            </a:r>
          </a:p>
          <a:p>
            <a:pPr marL="457200" lvl="1" indent="0">
              <a:buNone/>
            </a:pPr>
            <a:r>
              <a:rPr lang="en-I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-(Agent Communication)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6176" y="1412776"/>
            <a:ext cx="2880320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108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IN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vSphere</a:t>
            </a:r>
            <a:r>
              <a:rPr lang="en-IN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en-IN" dirty="0">
                <a:solidFill>
                  <a:schemeClr val="tx2"/>
                </a:solidFill>
              </a:rPr>
              <a:t/>
            </a:r>
            <a:br>
              <a:rPr lang="en-IN" dirty="0">
                <a:solidFill>
                  <a:schemeClr val="tx2"/>
                </a:solidFill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20" y="1052736"/>
            <a:ext cx="10585176" cy="5073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VMware </a:t>
            </a:r>
            <a:r>
              <a:rPr lang="en-IN" sz="2400" dirty="0" err="1">
                <a:latin typeface="Arial" panose="020B0604020202020204" pitchFamily="34" charset="0"/>
                <a:cs typeface="Arial" panose="020B0604020202020204" pitchFamily="34" charset="0"/>
              </a:rPr>
              <a:t>vSphere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is the brand name for VMware's suite of </a:t>
            </a:r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virtualization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products.</a:t>
            </a:r>
          </a:p>
          <a:p>
            <a:pPr marL="0" indent="0">
              <a:buNone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  It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includes:</a:t>
            </a:r>
          </a:p>
          <a:p>
            <a:pPr fontAlgn="base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VMware </a:t>
            </a:r>
            <a:r>
              <a:rPr lang="en-IN" sz="2400" dirty="0" err="1">
                <a:latin typeface="Arial" panose="020B0604020202020204" pitchFamily="34" charset="0"/>
                <a:cs typeface="Arial" panose="020B0604020202020204" pitchFamily="34" charset="0"/>
              </a:rPr>
              <a:t>ESXi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VMware </a:t>
            </a:r>
            <a:r>
              <a:rPr lang="en-IN" sz="2400" dirty="0" err="1">
                <a:latin typeface="Arial" panose="020B0604020202020204" pitchFamily="34" charset="0"/>
                <a:cs typeface="Arial" panose="020B0604020202020204" pitchFamily="34" charset="0"/>
              </a:rPr>
              <a:t>vCenter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Server</a:t>
            </a:r>
          </a:p>
          <a:p>
            <a:pPr fontAlgn="base"/>
            <a:r>
              <a:rPr lang="en-IN" sz="2400" dirty="0" err="1">
                <a:latin typeface="Arial" panose="020B0604020202020204" pitchFamily="34" charset="0"/>
                <a:cs typeface="Arial" panose="020B0604020202020204" pitchFamily="34" charset="0"/>
              </a:rPr>
              <a:t>vSphere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 err="1">
                <a:latin typeface="Arial" panose="020B0604020202020204" pitchFamily="34" charset="0"/>
                <a:cs typeface="Arial" panose="020B0604020202020204" pitchFamily="34" charset="0"/>
              </a:rPr>
              <a:t>vMotion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IN" sz="2400" dirty="0" err="1">
                <a:latin typeface="Arial" panose="020B0604020202020204" pitchFamily="34" charset="0"/>
                <a:cs typeface="Arial" panose="020B0604020202020204" pitchFamily="34" charset="0"/>
              </a:rPr>
              <a:t>vSphere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High Availability (HA) </a:t>
            </a:r>
          </a:p>
          <a:p>
            <a:pPr fontAlgn="base"/>
            <a:r>
              <a:rPr lang="en-IN" sz="2400" dirty="0" err="1">
                <a:latin typeface="Arial" panose="020B0604020202020204" pitchFamily="34" charset="0"/>
                <a:cs typeface="Arial" panose="020B0604020202020204" pitchFamily="34" charset="0"/>
              </a:rPr>
              <a:t>vSphere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Distributed Resource Scheduler (DRS)</a:t>
            </a:r>
          </a:p>
          <a:p>
            <a:pPr fontAlgn="base"/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And more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..                                                                                                </a:t>
            </a:r>
            <a:b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72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-459432"/>
            <a:ext cx="7772400" cy="1470025"/>
          </a:xfrm>
        </p:spPr>
        <p:txBody>
          <a:bodyPr/>
          <a:lstStyle/>
          <a:p>
            <a:r>
              <a:rPr lang="en-IN" dirty="0" err="1" smtClean="0">
                <a:solidFill>
                  <a:schemeClr val="tx2"/>
                </a:solidFill>
              </a:rPr>
              <a:t>Protectedlist</a:t>
            </a:r>
            <a:r>
              <a:rPr lang="en-IN" dirty="0" smtClean="0">
                <a:solidFill>
                  <a:schemeClr val="tx2"/>
                </a:solidFill>
              </a:rPr>
              <a:t> File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9144000" cy="6165304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selection of the master, it will acquire ownership of </a:t>
            </a:r>
            <a:r>
              <a:rPr lang="en-IN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datastores</a:t>
            </a:r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it can directly access through management network by locking a file called “</a:t>
            </a:r>
            <a:r>
              <a:rPr lang="en-IN" sz="24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Protectedlist</a:t>
            </a:r>
            <a:r>
              <a:rPr lang="en-IN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pPr algn="l"/>
            <a:r>
              <a:rPr lang="en-IN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happens if master fails?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lock will expire, new master will </a:t>
            </a:r>
          </a:p>
          <a:p>
            <a:pPr algn="l"/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relock the file.</a:t>
            </a:r>
          </a:p>
          <a:p>
            <a:pPr algn="l"/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- Master will release the lock from the</a:t>
            </a:r>
          </a:p>
          <a:p>
            <a:pPr algn="l"/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file in the </a:t>
            </a:r>
            <a:r>
              <a:rPr lang="en-IN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datastore</a:t>
            </a:r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132856"/>
            <a:ext cx="2878137" cy="446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629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IN" sz="32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 Protection</a:t>
            </a:r>
            <a:endParaRPr lang="en-IN" sz="32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332656"/>
            <a:ext cx="4040188" cy="639762"/>
          </a:xfrm>
        </p:spPr>
        <p:txBody>
          <a:bodyPr/>
          <a:lstStyle/>
          <a:p>
            <a:pPr algn="ctr"/>
            <a:r>
              <a:rPr lang="en-IN" dirty="0" smtClean="0"/>
              <a:t>VM Protection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8144" y="260648"/>
            <a:ext cx="4041775" cy="639762"/>
          </a:xfrm>
        </p:spPr>
        <p:txBody>
          <a:bodyPr/>
          <a:lstStyle/>
          <a:p>
            <a:r>
              <a:rPr lang="en-IN" dirty="0" smtClean="0"/>
              <a:t>VM Unprotected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08720"/>
            <a:ext cx="4104456" cy="5593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836712"/>
            <a:ext cx="3960440" cy="566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222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772816"/>
            <a:ext cx="9252520" cy="1752600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 protection and unprotected both must be updated on </a:t>
            </a:r>
            <a:r>
              <a:rPr lang="en-IN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protectedlist</a:t>
            </a:r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the state of VM changes, </a:t>
            </a:r>
            <a:r>
              <a:rPr lang="en-IN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vCenter</a:t>
            </a:r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 will direct the master to protect or unprotect the VM</a:t>
            </a: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95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84" y="5085184"/>
            <a:ext cx="7344816" cy="1087016"/>
          </a:xfrm>
        </p:spPr>
        <p:txBody>
          <a:bodyPr>
            <a:normAutofit/>
          </a:bodyPr>
          <a:lstStyle/>
          <a:p>
            <a:r>
              <a:rPr lang="en-IN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master host can detect host failures or isolation by monitoring for network heartbeats from each host every second.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64704"/>
            <a:ext cx="705678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084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803" y="4941168"/>
            <a:ext cx="7416824" cy="804862"/>
          </a:xfrm>
        </p:spPr>
        <p:txBody>
          <a:bodyPr>
            <a:normAutofit/>
          </a:bodyPr>
          <a:lstStyle/>
          <a:p>
            <a:r>
              <a:rPr lang="en-IN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If it does not get a heartbeat, it determines if the host is </a:t>
            </a:r>
            <a:r>
              <a:rPr lang="en-IN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heartbeating</a:t>
            </a:r>
            <a:r>
              <a:rPr lang="en-IN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to one of the cluster’s </a:t>
            </a:r>
            <a:r>
              <a:rPr lang="en-IN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datastores</a:t>
            </a:r>
            <a:r>
              <a:rPr lang="en-IN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6672"/>
            <a:ext cx="7704856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698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5734" y="5805264"/>
            <a:ext cx="7848872" cy="1303040"/>
          </a:xfrm>
        </p:spPr>
        <p:txBody>
          <a:bodyPr>
            <a:normAutofit/>
          </a:bodyPr>
          <a:lstStyle/>
          <a:p>
            <a:r>
              <a:rPr lang="en-IN" sz="1800" b="1" dirty="0" smtClean="0"/>
              <a:t>If not, the host is considered to have failed and HA restarts its virtual machines on alternate host.</a:t>
            </a:r>
            <a:endParaRPr lang="en-IN" sz="1800" b="1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70" y="29522"/>
            <a:ext cx="7200800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70" y="2996952"/>
            <a:ext cx="7200800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600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576" y="5367338"/>
            <a:ext cx="7992888" cy="1302022"/>
          </a:xfrm>
        </p:spPr>
        <p:txBody>
          <a:bodyPr>
            <a:noAutofit/>
          </a:bodyPr>
          <a:lstStyle/>
          <a:p>
            <a:r>
              <a:rPr lang="en-IN" sz="1800" b="1" dirty="0" smtClean="0"/>
              <a:t>But if the host is still </a:t>
            </a:r>
            <a:r>
              <a:rPr lang="en-IN" sz="1800" b="1" dirty="0" err="1" smtClean="0"/>
              <a:t>heartbeating</a:t>
            </a:r>
            <a:r>
              <a:rPr lang="en-IN" sz="1800" b="1" dirty="0" smtClean="0"/>
              <a:t> with a </a:t>
            </a:r>
            <a:r>
              <a:rPr lang="en-IN" sz="1800" b="1" dirty="0" err="1" smtClean="0"/>
              <a:t>datastore</a:t>
            </a:r>
            <a:r>
              <a:rPr lang="en-IN" sz="1800" b="1" dirty="0" smtClean="0"/>
              <a:t>, it might only be network isolated. This means that it is still running but cannot observe the </a:t>
            </a:r>
            <a:r>
              <a:rPr lang="en-IN" sz="1800" b="1" dirty="0" err="1" smtClean="0"/>
              <a:t>vSphere</a:t>
            </a:r>
            <a:r>
              <a:rPr lang="en-IN" sz="1800" b="1" dirty="0" smtClean="0"/>
              <a:t> HA management network. In this case, the master host continues to monitor the  VMs and if they power off, restarts then on another host.</a:t>
            </a:r>
            <a:endParaRPr lang="en-IN" sz="18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49" y="0"/>
            <a:ext cx="6768752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16" y="2924944"/>
            <a:ext cx="6768752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4211960" y="2376264"/>
            <a:ext cx="0" cy="6926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0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>
            <a:normAutofit/>
          </a:bodyPr>
          <a:lstStyle/>
          <a:p>
            <a:r>
              <a:rPr lang="en-IN" sz="4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VMware DRS?</a:t>
            </a:r>
            <a:endParaRPr lang="en-IN" sz="4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sz="half" idx="1"/>
          </p:nvPr>
        </p:nvSpPr>
        <p:spPr>
          <a:xfrm>
            <a:off x="0" y="1628800"/>
            <a:ext cx="9036496" cy="24482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Distributed </a:t>
            </a: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Scheduler (DRS) </a:t>
            </a:r>
            <a:r>
              <a:rPr lang="en-I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aggregates computing capacity </a:t>
            </a: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 a collection of servers into logical resource pools. It intelligently allocates available resources among the virtual machines based on pre-defined rules that reflect business needs and changing priorities</a:t>
            </a:r>
            <a:r>
              <a:rPr lang="en-I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54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0"/>
            <a:ext cx="7772400" cy="1470025"/>
          </a:xfrm>
        </p:spPr>
        <p:txBody>
          <a:bodyPr/>
          <a:lstStyle/>
          <a:p>
            <a:r>
              <a:rPr lang="en-IN" sz="4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n-IN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DPM?</a:t>
            </a:r>
            <a:br>
              <a:rPr lang="en-IN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64704"/>
            <a:ext cx="9036496" cy="5976664"/>
          </a:xfrm>
        </p:spPr>
        <p:txBody>
          <a:bodyPr>
            <a:normAutofit/>
          </a:bodyPr>
          <a:lstStyle/>
          <a:p>
            <a:pPr lvl="0" algn="l"/>
            <a:r>
              <a:rPr lang="en-IN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power management(DPM) is a new feature of </a:t>
            </a:r>
            <a:r>
              <a:rPr lang="en-IN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Vmware</a:t>
            </a:r>
            <a:r>
              <a:rPr lang="en-IN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DRS that continuously monitors resource requirements in a </a:t>
            </a:r>
            <a:r>
              <a:rPr lang="en-IN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Vmware</a:t>
            </a:r>
            <a:r>
              <a:rPr lang="en-IN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DRS cluster.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requirements of the cluster decreases during periods of low usage.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requirements of workloads increase during period of higher usage</a:t>
            </a:r>
            <a:r>
              <a:rPr lang="en-IN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l"/>
            <a:endParaRPr lang="en-IN" sz="2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Vmware</a:t>
            </a: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DPM allows IT organisations to: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Cut power and cooling costs in the </a:t>
            </a:r>
            <a:r>
              <a:rPr lang="en-I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datacenter</a:t>
            </a:r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l"/>
            <a:endParaRPr lang="en-IN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9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324528" cy="6858000"/>
          </a:xfrm>
        </p:spPr>
        <p:txBody>
          <a:bodyPr>
            <a:normAutofit/>
          </a:bodyPr>
          <a:lstStyle/>
          <a:p>
            <a:pPr algn="l"/>
            <a:endParaRPr lang="en-IN" sz="2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sz="4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VMware DRS work?</a:t>
            </a:r>
          </a:p>
          <a:p>
            <a:pPr algn="l"/>
            <a:endParaRPr lang="en-IN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I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Aggregates computing capacity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I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machine experiences increased load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Migrating it to another server.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more space for it on the same server.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I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Migration is transparent to end users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I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VMware DRS can be configured to operate in either automatic or manual mode.</a:t>
            </a:r>
          </a:p>
        </p:txBody>
      </p:sp>
    </p:spTree>
    <p:extLst>
      <p:ext uri="{BB962C8B-B14F-4D97-AF65-F5344CB8AC3E}">
        <p14:creationId xmlns:p14="http://schemas.microsoft.com/office/powerpoint/2010/main" val="113844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IN" dirty="0">
                <a:solidFill>
                  <a:srgbClr val="2A39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VMware  </a:t>
            </a:r>
            <a:r>
              <a:rPr lang="en-IN" dirty="0" err="1">
                <a:solidFill>
                  <a:srgbClr val="2A39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ESXi</a:t>
            </a:r>
            <a:r>
              <a:rPr lang="en-IN" dirty="0">
                <a:solidFill>
                  <a:srgbClr val="2A39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036496" cy="4525963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VMware </a:t>
            </a:r>
            <a:r>
              <a:rPr lang="en-I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ESXi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(formerly 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ESX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) is an enterprise-class, type-1 hypervisor developed by VMware for deploying and serving virtual computers. As a type-1 hypervisor, </a:t>
            </a:r>
            <a:r>
              <a:rPr lang="en-IN" sz="2400" dirty="0" err="1">
                <a:latin typeface="Arial" panose="020B0604020202020204" pitchFamily="34" charset="0"/>
                <a:cs typeface="Arial" panose="020B0604020202020204" pitchFamily="34" charset="0"/>
              </a:rPr>
              <a:t>ESXi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is not a software application that one installs in an operating system (OS); instead, it includes and integrates vital OS components, such as a kernel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400" i="1" dirty="0">
                <a:latin typeface="Arial" panose="020B0604020202020204" pitchFamily="34" charset="0"/>
                <a:cs typeface="Arial" panose="020B0604020202020204" pitchFamily="34" charset="0"/>
              </a:rPr>
              <a:t>ESX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originated as an abbreviation of 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Elastic Sky X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2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lh4.googleusercontent.com/gPnrakO4koFoDXDvERLLvt5qCie3Ak1LByRJTCnCq4Ya40puqY7obwjTPpgoK5TyXbbg2yf1olIJz5esHa6Crz5tDS83FWfq82jcTD1No2edGoMXw8iM1uJ2szI_4fdQGJTdcp0fg4Y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274"/>
            <a:ext cx="9144000" cy="6573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08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-31541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IN" sz="4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VMware DPM Work?</a:t>
            </a:r>
            <a:endParaRPr lang="en-IN" sz="4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712968" cy="5904656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endParaRPr lang="en-IN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makes recommendation to power off or power on hosts.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 capacity in a DRS cluster against resource requirements of VMs.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detects that there are too many hosts powered 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Consolidate VMs onto fewer hosts and power off the remaining.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Bring powered off hosts online  </a:t>
            </a:r>
          </a:p>
        </p:txBody>
      </p:sp>
    </p:spTree>
    <p:extLst>
      <p:ext uri="{BB962C8B-B14F-4D97-AF65-F5344CB8AC3E}">
        <p14:creationId xmlns:p14="http://schemas.microsoft.com/office/powerpoint/2010/main" val="15494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2"/>
            <a:ext cx="8352927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1" y="5828315"/>
            <a:ext cx="856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Vmware</a:t>
            </a:r>
            <a:r>
              <a:rPr lang="en-IN" dirty="0" smtClean="0"/>
              <a:t> DPM automatically powers off physical servers to reduce power consumption in </a:t>
            </a:r>
            <a:r>
              <a:rPr lang="en-IN" dirty="0" err="1" smtClean="0"/>
              <a:t>datacenters</a:t>
            </a:r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753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is </a:t>
            </a:r>
            <a:r>
              <a:rPr lang="en-IN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Vmware</a:t>
            </a:r>
            <a:r>
              <a:rPr lang="en-IN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DRS Used in the Enterprise?</a:t>
            </a:r>
            <a:endParaRPr lang="en-IN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IN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Customer’s use </a:t>
            </a:r>
            <a:r>
              <a:rPr lang="en-IN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Vmware</a:t>
            </a: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DRS to: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Dramatically increase system administrator productivity.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Manage a large pool of infrastructure resources.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Automate hardware maintenance.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Easily add and deploy new capacity.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Reduce power consumption in the </a:t>
            </a:r>
            <a:r>
              <a:rPr lang="en-IN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datacenter</a:t>
            </a: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automatically.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05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88640"/>
            <a:ext cx="7772400" cy="147002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IN" sz="3200" dirty="0">
                <a:solidFill>
                  <a:srgbClr val="2A39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STUDY - </a:t>
            </a:r>
            <a:r>
              <a:rPr lang="en-IN" sz="3200" i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 SPECIALITY BENEFITS</a:t>
            </a:r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3429000"/>
            <a:ext cx="8424936" cy="2209800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ACI SPECIALITY BENEFITS is US based company which provides .The company offers employee assistance programs. It also provides workspace wellness and student assistance programs.</a:t>
            </a:r>
          </a:p>
        </p:txBody>
      </p:sp>
      <p:pic>
        <p:nvPicPr>
          <p:cNvPr id="1026" name="Picture 2" descr="https://lh5.googleusercontent.com/C2Ycih5bnYbEVTyolVD9Z21sedM9Xt-zDdRd7G7axqBF0aS2Mk1jJ2uwkgpH0JBy88K_nPoJgMgRJgqWnJLbkrC50EYDAWbHq9mrWX_sOGN8NkuKAwB45a-GMAcPEwenQuoVj4fNWz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268760"/>
            <a:ext cx="40767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02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spcBef>
                <a:spcPts val="0"/>
              </a:spcBef>
            </a:pPr>
            <a:r>
              <a:rPr lang="en-IN" dirty="0">
                <a:solidFill>
                  <a:srgbClr val="2A3990"/>
                </a:solidFill>
                <a:latin typeface="Roboto"/>
              </a:rPr>
              <a:t>Problem.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2050" name="Picture 2" descr="https://lh6.googleusercontent.com/kIrbfBQuf9qfEvMf4RuYme_tcGa2yDMJPFLmb_phFllV88RQ8nw54lu_guT_vtTuXAos82BeLxRUGaY9qc1FItHhqGTbH-PMjeLwAwlXmV637W9VyqCZ1oHq6SP1pI0Wht4Nfwb_7f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51" y="1700808"/>
            <a:ext cx="8753475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45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5.googleusercontent.com/Yj-35fbx9esAz6a07M3bXJ_--T0HHf-HsS8UjK_HG_ppOUpK_PsDxYmzvKbZnCq592ZwccyH3xNgEb_MP4m2i1iNOe2SJOt0vx5Uc94atYa_xcKodianrcwiAcgClXVCqPqwyD5AmX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2"/>
            <a:ext cx="8329739" cy="533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57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548680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</a:t>
            </a:r>
            <a:endParaRPr lang="en-IN" sz="3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lh5.googleusercontent.com/U5wMd_AAc3V2iZcttf7kcj5AZ3aEgXY6wTSlZqWBdegknf8wAR1hYdLhksdwFPY8dXybAHsMgxsZD7vY3pUDoeferfPMG4oTGsFDEWdCholFosTUGLEvUXJuSccVEVc-LFLE1dlHm4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40768"/>
            <a:ext cx="7128792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58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ppt design bl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917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23628" y="2708918"/>
            <a:ext cx="6696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457200"/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en-IN" sz="48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9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6983" y="116632"/>
            <a:ext cx="7772400" cy="147002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IN" sz="4000" dirty="0" smtClean="0">
                <a:solidFill>
                  <a:srgbClr val="2A39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lh3.googleusercontent.com/YnTAbsCJ8wXuEKCffXLKrkyxxf6u7T_ZpTZULLVbDSXeDAU-_U2qkd8CMLbPK7qxCzwfFO99m5nhIzSfOKcZhqUVX8T7DBUwWHeoBYefaIfU4pXrNndDh4rL7DbDrGMmwXnKmsdSgy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72" y="1124744"/>
            <a:ext cx="5466223" cy="530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0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11956"/>
            <a:ext cx="7772400" cy="147002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IN" sz="4000" dirty="0" err="1">
                <a:solidFill>
                  <a:srgbClr val="2A39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vSphere</a:t>
            </a:r>
            <a:r>
              <a:rPr lang="en-IN" sz="4000" dirty="0">
                <a:solidFill>
                  <a:srgbClr val="2A39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4000" dirty="0" err="1">
                <a:solidFill>
                  <a:srgbClr val="2A39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vCenter</a:t>
            </a:r>
            <a:r>
              <a:rPr lang="en-IN" sz="4000" dirty="0">
                <a:solidFill>
                  <a:srgbClr val="2A39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IN" sz="4000" dirty="0" err="1">
                <a:solidFill>
                  <a:srgbClr val="2A39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vClient</a:t>
            </a:r>
            <a:r>
              <a:rPr lang="en-IN" sz="4000" dirty="0">
                <a:solidFill>
                  <a:srgbClr val="2A39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980728"/>
            <a:ext cx="8784976" cy="5184576"/>
          </a:xfrm>
        </p:spPr>
        <p:txBody>
          <a:bodyPr>
            <a:normAutofit/>
          </a:bodyPr>
          <a:lstStyle/>
          <a:p>
            <a:pPr algn="l"/>
            <a:r>
              <a:rPr lang="en-I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vCenter</a:t>
            </a: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 provides centralized management of virtualized hosts and virtual machines from a single console. It gives administrators deep visibility into the configuration of the critical components of a virtual infrastructure—all from one place</a:t>
            </a:r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/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administrators can ensure security and availability, simplify day-to-day tasks, and reduce the complexity of managing virtual infrastructure</a:t>
            </a:r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/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vClient</a:t>
            </a: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used to connect to </a:t>
            </a:r>
            <a:r>
              <a:rPr lang="en-I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vcenter</a:t>
            </a: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server.</a:t>
            </a:r>
          </a:p>
        </p:txBody>
      </p:sp>
    </p:spTree>
    <p:extLst>
      <p:ext uri="{BB962C8B-B14F-4D97-AF65-F5344CB8AC3E}">
        <p14:creationId xmlns:p14="http://schemas.microsoft.com/office/powerpoint/2010/main" val="124100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5.googleusercontent.com/baZDul_ImPAmvAgTar8BiG19fR2Ae4VzskPYnwh7bUNUPYms7fu2uvRUITn5LPBXyOSeLWsGkYD4mM6O-UJmtLrwqEX2U5gWIxjR2ItbCFazDrty6dp3nqSMzpN1W-iXPIVQ8QjgLR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2656"/>
            <a:ext cx="6264696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32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heljoK2xtIezmFYgeyb1dZFzBO3KPfJdmB0pzk-Z-6au7KueR1EYWABjl3ec_hWDGVCStZvOi06Ow-1jWfbnenPasAF_pUU1bpOw8eo9vwmwX3rSGhhL0VCTulHgVQmNu--4t9XL0f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3" y="476672"/>
            <a:ext cx="9071719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93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6.googleusercontent.com/iRkUGEBjiwCcCfBRCejgJ-LPwPCwLQz3BUst7m08dyCJYYNSg-XBB-7KxFA2b5G-JvhK_qdfycP_x8h019e7x4eg4IYqxi3JKw3g0PKKbIt6RSsZQcp1hyVNeyFYO6jHPqDxsMp4hV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04664"/>
            <a:ext cx="9144001" cy="554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IN" sz="4000" dirty="0">
                <a:solidFill>
                  <a:srgbClr val="2A39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</a:t>
            </a:r>
            <a:r>
              <a:rPr lang="en-IN" dirty="0">
                <a:solidFill>
                  <a:srgbClr val="2A3990"/>
                </a:solidFill>
                <a:latin typeface="Roboto"/>
              </a:rPr>
              <a:t> of </a:t>
            </a:r>
            <a:r>
              <a:rPr lang="en-IN" dirty="0" err="1">
                <a:solidFill>
                  <a:srgbClr val="2A3990"/>
                </a:solidFill>
                <a:latin typeface="Roboto"/>
              </a:rPr>
              <a:t>vSphere</a:t>
            </a:r>
            <a:r>
              <a:rPr lang="en-IN" dirty="0">
                <a:solidFill>
                  <a:srgbClr val="2A3990"/>
                </a:solidFill>
                <a:latin typeface="Roboto"/>
              </a:rPr>
              <a:t>.</a:t>
            </a:r>
            <a:endParaRPr lang="en-IN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9144000" cy="5184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and remediate issues quickly with visibility into </a:t>
            </a:r>
            <a:r>
              <a:rPr lang="en-IN" sz="2400" dirty="0" err="1">
                <a:latin typeface="Arial" panose="020B0604020202020204" pitchFamily="34" charset="0"/>
                <a:cs typeface="Arial" panose="020B0604020202020204" pitchFamily="34" charset="0"/>
              </a:rPr>
              <a:t>vSphere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virtual infrastructure.</a:t>
            </a:r>
          </a:p>
          <a:p>
            <a:pPr marL="0" indent="0">
              <a:buNone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Deliver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the security and availability of </a:t>
            </a:r>
            <a:r>
              <a:rPr lang="en-IN" sz="2400" dirty="0" err="1">
                <a:latin typeface="Arial" panose="020B0604020202020204" pitchFamily="34" charset="0"/>
                <a:cs typeface="Arial" panose="020B0604020202020204" pitchFamily="34" charset="0"/>
              </a:rPr>
              <a:t>vSphere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through automated proactive management features such as automated load balancing and out-of-the-box automation workflows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Extend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virtualization capabilities using </a:t>
            </a:r>
            <a:r>
              <a:rPr lang="en-IN" sz="2400" dirty="0" err="1">
                <a:latin typeface="Arial" panose="020B0604020202020204" pitchFamily="34" charset="0"/>
                <a:cs typeface="Arial" panose="020B0604020202020204" pitchFamily="34" charset="0"/>
              </a:rPr>
              <a:t>thirdparty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ecosystem solutions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Solve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problems faster with best in class VMware Log Management</a:t>
            </a:r>
          </a:p>
          <a:p>
            <a:pPr marL="0" indent="0">
              <a:buNone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18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</TotalTime>
  <Words>1412</Words>
  <Application>Microsoft Office PowerPoint</Application>
  <PresentationFormat>On-screen Show (4:3)</PresentationFormat>
  <Paragraphs>153</Paragraphs>
  <Slides>38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What is vSphere? </vt:lpstr>
      <vt:lpstr>VMware  ESXi. </vt:lpstr>
      <vt:lpstr>Architecture </vt:lpstr>
      <vt:lpstr>vSphere vCenter and vClient. </vt:lpstr>
      <vt:lpstr>PowerPoint Presentation</vt:lpstr>
      <vt:lpstr>PowerPoint Presentation</vt:lpstr>
      <vt:lpstr>PowerPoint Presentation</vt:lpstr>
      <vt:lpstr>Benefits of vSphere.</vt:lpstr>
      <vt:lpstr>vSphere vMotion</vt:lpstr>
      <vt:lpstr>Benefits of vmotion </vt:lpstr>
      <vt:lpstr>How does vMotion work? </vt:lpstr>
      <vt:lpstr>PowerPoint Presentation</vt:lpstr>
      <vt:lpstr>vSphere High Availability (HA)</vt:lpstr>
      <vt:lpstr>PowerPoint Presentation</vt:lpstr>
      <vt:lpstr>vSphere HA Primary Components</vt:lpstr>
      <vt:lpstr>The Master Role</vt:lpstr>
      <vt:lpstr>The Slave Role</vt:lpstr>
      <vt:lpstr>The Master Election Process</vt:lpstr>
      <vt:lpstr>Protectedlist File</vt:lpstr>
      <vt:lpstr>VM Protection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VMware DRS?</vt:lpstr>
      <vt:lpstr>What is DPM? </vt:lpstr>
      <vt:lpstr>PowerPoint Presentation</vt:lpstr>
      <vt:lpstr>PowerPoint Presentation</vt:lpstr>
      <vt:lpstr>How does VMware DPM Work?</vt:lpstr>
      <vt:lpstr>PowerPoint Presentation</vt:lpstr>
      <vt:lpstr>How is Vmware DRS Used in the Enterprise?</vt:lpstr>
      <vt:lpstr>CASE STUDY - ACI SPECIALITY BENEFITS </vt:lpstr>
      <vt:lpstr>Problem.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Availability (HA)</dc:title>
  <dc:creator>Anusha s mattur</dc:creator>
  <cp:lastModifiedBy>Anusha s mattur</cp:lastModifiedBy>
  <cp:revision>38</cp:revision>
  <dcterms:created xsi:type="dcterms:W3CDTF">2017-04-16T04:16:56Z</dcterms:created>
  <dcterms:modified xsi:type="dcterms:W3CDTF">2017-06-18T12:44:27Z</dcterms:modified>
</cp:coreProperties>
</file>